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2"/>
  </p:sldMasterIdLst>
  <p:notesMasterIdLst>
    <p:notesMasterId r:id="rId14"/>
  </p:notesMasterIdLst>
  <p:handoutMasterIdLst>
    <p:handoutMasterId r:id="rId15"/>
  </p:handoutMasterIdLst>
  <p:sldIdLst>
    <p:sldId id="515" r:id="rId3"/>
    <p:sldId id="924" r:id="rId4"/>
    <p:sldId id="936" r:id="rId5"/>
    <p:sldId id="935" r:id="rId6"/>
    <p:sldId id="939" r:id="rId7"/>
    <p:sldId id="928" r:id="rId8"/>
    <p:sldId id="933" r:id="rId9"/>
    <p:sldId id="932" r:id="rId10"/>
    <p:sldId id="938" r:id="rId11"/>
    <p:sldId id="940" r:id="rId12"/>
    <p:sldId id="930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x, Elizabeth" initials="CE" lastIdx="8" clrIdx="0">
    <p:extLst>
      <p:ext uri="{19B8F6BF-5375-455C-9EA6-DF929625EA0E}">
        <p15:presenceInfo xmlns:p15="http://schemas.microsoft.com/office/powerpoint/2012/main" userId="S-1-5-21-104687986-1973641148-1846952604-15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9D1"/>
    <a:srgbClr val="21BEE3"/>
    <a:srgbClr val="5A92A6"/>
    <a:srgbClr val="669999"/>
    <a:srgbClr val="0094C8"/>
    <a:srgbClr val="E8D1FF"/>
    <a:srgbClr val="9B8EF2"/>
    <a:srgbClr val="7891DD"/>
    <a:srgbClr val="6BA0BF"/>
    <a:srgbClr val="F3F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564" autoAdjust="0"/>
  </p:normalViewPr>
  <p:slideViewPr>
    <p:cSldViewPr>
      <p:cViewPr varScale="1">
        <p:scale>
          <a:sx n="100" d="100"/>
          <a:sy n="100" d="100"/>
        </p:scale>
        <p:origin x="354" y="84"/>
      </p:cViewPr>
      <p:guideLst>
        <p:guide orient="horz" pos="384"/>
        <p:guide pos="3840"/>
        <p:guide pos="256"/>
      </p:guideLst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/>
              <a:t>Transportation Committee Item 6 | September 21, 2018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/>
              <a:t>Transportation Committee Item 6 | September 21, 2018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D4749-20FD-4E82-A484-83ED3B0D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Transportation Committee Item 6 | September 21, 2018</a:t>
            </a:r>
          </a:p>
        </p:txBody>
      </p:sp>
    </p:spTree>
    <p:extLst>
      <p:ext uri="{BB962C8B-B14F-4D97-AF65-F5344CB8AC3E}">
        <p14:creationId xmlns:p14="http://schemas.microsoft.com/office/powerpoint/2010/main" val="1210743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8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2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4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8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0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7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Transportation Committee Item 6 | September 21,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2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endParaRPr lang="en-US" sz="2600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733801"/>
            <a:ext cx="8331200" cy="1677987"/>
          </a:xfrm>
        </p:spPr>
        <p:txBody>
          <a:bodyPr/>
          <a:lstStyle>
            <a:lvl1pPr marL="0" indent="0" algn="r">
              <a:defRPr sz="29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45280F-DE53-48B1-9FB9-96A39916642A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9990667" y="1066800"/>
            <a:ext cx="1784351" cy="2189162"/>
            <a:chOff x="4704" y="1885"/>
            <a:chExt cx="843" cy="1379"/>
          </a:xfrm>
        </p:grpSpPr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</p:grp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423335" y="3657600"/>
            <a:ext cx="109728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endParaRPr lang="en-US" sz="2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92150" indent="-347663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defRPr/>
            </a:lvl2pPr>
            <a:lvl3pPr>
              <a:buClr>
                <a:srgbClr val="7030A0"/>
              </a:buClr>
              <a:buSzPct val="75000"/>
              <a:defRPr/>
            </a:lvl3pPr>
            <a:lvl4pPr marL="1281113" indent="-292100">
              <a:buSzPct val="100000"/>
              <a:buFont typeface="Arial" panose="020B0604020202020204" pitchFamily="34" charset="0"/>
              <a:buChar char="•"/>
              <a:defRPr/>
            </a:lvl4pPr>
            <a:lvl5pPr marL="1598613" indent="-315913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9240" y="6451600"/>
            <a:ext cx="1345560" cy="228600"/>
          </a:xfrm>
        </p:spPr>
        <p:txBody>
          <a:bodyPr/>
          <a:lstStyle>
            <a:lvl1pPr>
              <a:defRPr/>
            </a:lvl1pPr>
          </a:lstStyle>
          <a:p>
            <a:fld id="{71C6F290-D301-4864-9490-340EF11588D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AEBA9-7A78-4D79-B8C1-8A591DB0E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6501528"/>
            <a:ext cx="1377472" cy="1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92150" indent="-347663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defRPr/>
            </a:lvl2pPr>
            <a:lvl3pPr>
              <a:buClr>
                <a:srgbClr val="7030A0"/>
              </a:buClr>
              <a:buSzPct val="75000"/>
              <a:defRPr/>
            </a:lvl3pPr>
            <a:lvl4pPr marL="1281113" indent="-292100">
              <a:buSzPct val="100000"/>
              <a:buFont typeface="Arial" panose="020B0604020202020204" pitchFamily="34" charset="0"/>
              <a:buChar char="•"/>
              <a:defRPr/>
            </a:lvl4pPr>
            <a:lvl5pPr marL="1598613" indent="-315913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9240" y="6451600"/>
            <a:ext cx="1345560" cy="228600"/>
          </a:xfrm>
        </p:spPr>
        <p:txBody>
          <a:bodyPr/>
          <a:lstStyle>
            <a:lvl1pPr>
              <a:defRPr/>
            </a:lvl1pPr>
          </a:lstStyle>
          <a:p>
            <a:fld id="{71C6F290-D301-4864-9490-340EF11588D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AEBA9-7A78-4D79-B8C1-8A591DB0E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6501528"/>
            <a:ext cx="1377472" cy="1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524001"/>
            <a:ext cx="48260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524001"/>
            <a:ext cx="48260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406400" cy="304800"/>
          </a:xfrm>
        </p:spPr>
        <p:txBody>
          <a:bodyPr/>
          <a:lstStyle>
            <a:lvl1pPr>
              <a:defRPr/>
            </a:lvl1pPr>
          </a:lstStyle>
          <a:p>
            <a:fld id="{0927AF89-6755-46F5-BBCF-E571D7F311A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3DE34-EE6A-440D-B5A1-A198D3BA4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477001"/>
            <a:ext cx="13208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0617200" y="152400"/>
            <a:ext cx="0" cy="12954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026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524001"/>
            <a:ext cx="9855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D7E5119E-5338-4B55-81DC-57EAC9440FD0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6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6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rgbClr val="7030A0"/>
        </a:buClr>
        <a:buSzPct val="85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6">
            <a:lumMod val="60000"/>
            <a:lumOff val="40000"/>
          </a:schemeClr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20000"/>
            <a:lumOff val="80000"/>
          </a:schemeClr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170F83-14E6-435D-98CC-9ADE3129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77956"/>
            <a:ext cx="8153400" cy="23622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Wu Sun &amp; Yun Ma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 Diego Association of Governments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TRB Application Conference | June 5, 2019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15A082-C47D-497B-A8A7-38990A9EC656}"/>
              </a:ext>
            </a:extLst>
          </p:cNvPr>
          <p:cNvSpPr txBox="1">
            <a:spLocks/>
          </p:cNvSpPr>
          <p:nvPr/>
        </p:nvSpPr>
        <p:spPr bwMode="auto">
          <a:xfrm>
            <a:off x="685800" y="838200"/>
            <a:ext cx="9067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ts val="3800"/>
              </a:lnSpc>
              <a:buClrTx/>
              <a:buSzTx/>
              <a:buNone/>
            </a:pPr>
            <a:r>
              <a:rPr lang="en-US" sz="3200" kern="0" dirty="0"/>
              <a:t>Using Big Data in An Activity-Based Model Speed Validation: </a:t>
            </a:r>
          </a:p>
          <a:p>
            <a:pPr algn="ctr">
              <a:lnSpc>
                <a:spcPts val="3800"/>
              </a:lnSpc>
              <a:buClrTx/>
              <a:buSzTx/>
              <a:buNone/>
            </a:pPr>
            <a:r>
              <a:rPr lang="en-US" sz="3200" kern="0" dirty="0"/>
              <a:t>A San Diego Study</a:t>
            </a:r>
          </a:p>
        </p:txBody>
      </p:sp>
      <p:grpSp>
        <p:nvGrpSpPr>
          <p:cNvPr id="7" name="Group 46">
            <a:extLst>
              <a:ext uri="{FF2B5EF4-FFF2-40B4-BE49-F238E27FC236}">
                <a16:creationId xmlns:a16="http://schemas.microsoft.com/office/drawing/2014/main" id="{9103B25A-0CF1-402B-A3A5-A5F6E211BC8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90026"/>
            <a:ext cx="2743200" cy="480291"/>
            <a:chOff x="619" y="301"/>
            <a:chExt cx="4752" cy="832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0D908D31-9BB8-4C17-BBB3-B9301755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301"/>
              <a:ext cx="4752" cy="832"/>
            </a:xfrm>
            <a:custGeom>
              <a:avLst/>
              <a:gdLst>
                <a:gd name="T0" fmla="*/ 1301 w 8188"/>
                <a:gd name="T1" fmla="*/ 1346 h 1430"/>
                <a:gd name="T2" fmla="*/ 986 w 8188"/>
                <a:gd name="T3" fmla="*/ 1291 h 1430"/>
                <a:gd name="T4" fmla="*/ 666 w 8188"/>
                <a:gd name="T5" fmla="*/ 1210 h 1430"/>
                <a:gd name="T6" fmla="*/ 403 w 8188"/>
                <a:gd name="T7" fmla="*/ 1123 h 1430"/>
                <a:gd name="T8" fmla="*/ 242 w 8188"/>
                <a:gd name="T9" fmla="*/ 1038 h 1430"/>
                <a:gd name="T10" fmla="*/ 120 w 8188"/>
                <a:gd name="T11" fmla="*/ 938 h 1430"/>
                <a:gd name="T12" fmla="*/ 48 w 8188"/>
                <a:gd name="T13" fmla="*/ 847 h 1430"/>
                <a:gd name="T14" fmla="*/ 14 w 8188"/>
                <a:gd name="T15" fmla="*/ 770 h 1430"/>
                <a:gd name="T16" fmla="*/ 0 w 8188"/>
                <a:gd name="T17" fmla="*/ 690 h 1430"/>
                <a:gd name="T18" fmla="*/ 6 w 8188"/>
                <a:gd name="T19" fmla="*/ 608 h 1430"/>
                <a:gd name="T20" fmla="*/ 38 w 8188"/>
                <a:gd name="T21" fmla="*/ 526 h 1430"/>
                <a:gd name="T22" fmla="*/ 92 w 8188"/>
                <a:gd name="T23" fmla="*/ 448 h 1430"/>
                <a:gd name="T24" fmla="*/ 208 w 8188"/>
                <a:gd name="T25" fmla="*/ 338 h 1430"/>
                <a:gd name="T26" fmla="*/ 327 w 8188"/>
                <a:gd name="T27" fmla="*/ 258 h 1430"/>
                <a:gd name="T28" fmla="*/ 536 w 8188"/>
                <a:gd name="T29" fmla="*/ 153 h 1430"/>
                <a:gd name="T30" fmla="*/ 741 w 8188"/>
                <a:gd name="T31" fmla="*/ 84 h 1430"/>
                <a:gd name="T32" fmla="*/ 1021 w 8188"/>
                <a:gd name="T33" fmla="*/ 24 h 1430"/>
                <a:gd name="T34" fmla="*/ 1198 w 8188"/>
                <a:gd name="T35" fmla="*/ 0 h 1430"/>
                <a:gd name="T36" fmla="*/ 954 w 8188"/>
                <a:gd name="T37" fmla="*/ 63 h 1430"/>
                <a:gd name="T38" fmla="*/ 728 w 8188"/>
                <a:gd name="T39" fmla="*/ 140 h 1430"/>
                <a:gd name="T40" fmla="*/ 538 w 8188"/>
                <a:gd name="T41" fmla="*/ 227 h 1430"/>
                <a:gd name="T42" fmla="*/ 408 w 8188"/>
                <a:gd name="T43" fmla="*/ 307 h 1430"/>
                <a:gd name="T44" fmla="*/ 332 w 8188"/>
                <a:gd name="T45" fmla="*/ 376 h 1430"/>
                <a:gd name="T46" fmla="*/ 282 w 8188"/>
                <a:gd name="T47" fmla="*/ 451 h 1430"/>
                <a:gd name="T48" fmla="*/ 249 w 8188"/>
                <a:gd name="T49" fmla="*/ 527 h 1430"/>
                <a:gd name="T50" fmla="*/ 232 w 8188"/>
                <a:gd name="T51" fmla="*/ 606 h 1430"/>
                <a:gd name="T52" fmla="*/ 234 w 8188"/>
                <a:gd name="T53" fmla="*/ 657 h 1430"/>
                <a:gd name="T54" fmla="*/ 245 w 8188"/>
                <a:gd name="T55" fmla="*/ 708 h 1430"/>
                <a:gd name="T56" fmla="*/ 277 w 8188"/>
                <a:gd name="T57" fmla="*/ 771 h 1430"/>
                <a:gd name="T58" fmla="*/ 347 w 8188"/>
                <a:gd name="T59" fmla="*/ 844 h 1430"/>
                <a:gd name="T60" fmla="*/ 451 w 8188"/>
                <a:gd name="T61" fmla="*/ 913 h 1430"/>
                <a:gd name="T62" fmla="*/ 598 w 8188"/>
                <a:gd name="T63" fmla="*/ 976 h 1430"/>
                <a:gd name="T64" fmla="*/ 790 w 8188"/>
                <a:gd name="T65" fmla="*/ 1035 h 1430"/>
                <a:gd name="T66" fmla="*/ 1125 w 8188"/>
                <a:gd name="T67" fmla="*/ 1101 h 1430"/>
                <a:gd name="T68" fmla="*/ 1499 w 8188"/>
                <a:gd name="T69" fmla="*/ 1146 h 1430"/>
                <a:gd name="T70" fmla="*/ 1943 w 8188"/>
                <a:gd name="T71" fmla="*/ 1177 h 1430"/>
                <a:gd name="T72" fmla="*/ 2386 w 8188"/>
                <a:gd name="T73" fmla="*/ 1185 h 1430"/>
                <a:gd name="T74" fmla="*/ 2829 w 8188"/>
                <a:gd name="T75" fmla="*/ 1175 h 1430"/>
                <a:gd name="T76" fmla="*/ 3512 w 8188"/>
                <a:gd name="T77" fmla="*/ 1125 h 1430"/>
                <a:gd name="T78" fmla="*/ 4228 w 8188"/>
                <a:gd name="T79" fmla="*/ 1043 h 1430"/>
                <a:gd name="T80" fmla="*/ 5210 w 8188"/>
                <a:gd name="T81" fmla="*/ 907 h 1430"/>
                <a:gd name="T82" fmla="*/ 5886 w 8188"/>
                <a:gd name="T83" fmla="*/ 798 h 1430"/>
                <a:gd name="T84" fmla="*/ 6269 w 8188"/>
                <a:gd name="T85" fmla="*/ 717 h 1430"/>
                <a:gd name="T86" fmla="*/ 6756 w 8188"/>
                <a:gd name="T87" fmla="*/ 584 h 1430"/>
                <a:gd name="T88" fmla="*/ 6790 w 8188"/>
                <a:gd name="T89" fmla="*/ 289 h 1430"/>
                <a:gd name="T90" fmla="*/ 7097 w 8188"/>
                <a:gd name="T91" fmla="*/ 1175 h 1430"/>
                <a:gd name="T92" fmla="*/ 6791 w 8188"/>
                <a:gd name="T93" fmla="*/ 980 h 1430"/>
                <a:gd name="T94" fmla="*/ 6039 w 8188"/>
                <a:gd name="T95" fmla="*/ 1137 h 1430"/>
                <a:gd name="T96" fmla="*/ 5314 w 8188"/>
                <a:gd name="T97" fmla="*/ 1262 h 1430"/>
                <a:gd name="T98" fmla="*/ 4794 w 8188"/>
                <a:gd name="T99" fmla="*/ 1332 h 1430"/>
                <a:gd name="T100" fmla="*/ 4271 w 8188"/>
                <a:gd name="T101" fmla="*/ 1382 h 1430"/>
                <a:gd name="T102" fmla="*/ 3540 w 8188"/>
                <a:gd name="T103" fmla="*/ 1416 h 1430"/>
                <a:gd name="T104" fmla="*/ 2818 w 8188"/>
                <a:gd name="T105" fmla="*/ 1430 h 1430"/>
                <a:gd name="T106" fmla="*/ 2169 w 8188"/>
                <a:gd name="T107" fmla="*/ 1422 h 1430"/>
                <a:gd name="T108" fmla="*/ 1713 w 8188"/>
                <a:gd name="T109" fmla="*/ 139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7760FF75-56E6-466C-8F94-87A3ABAC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336"/>
              <a:ext cx="636" cy="490"/>
            </a:xfrm>
            <a:custGeom>
              <a:avLst/>
              <a:gdLst>
                <a:gd name="T0" fmla="*/ 467 w 1096"/>
                <a:gd name="T1" fmla="*/ 5 h 845"/>
                <a:gd name="T2" fmla="*/ 446 w 1096"/>
                <a:gd name="T3" fmla="*/ 43 h 845"/>
                <a:gd name="T4" fmla="*/ 408 w 1096"/>
                <a:gd name="T5" fmla="*/ 111 h 845"/>
                <a:gd name="T6" fmla="*/ 357 w 1096"/>
                <a:gd name="T7" fmla="*/ 202 h 845"/>
                <a:gd name="T8" fmla="*/ 299 w 1096"/>
                <a:gd name="T9" fmla="*/ 309 h 845"/>
                <a:gd name="T10" fmla="*/ 235 w 1096"/>
                <a:gd name="T11" fmla="*/ 423 h 845"/>
                <a:gd name="T12" fmla="*/ 172 w 1096"/>
                <a:gd name="T13" fmla="*/ 536 h 845"/>
                <a:gd name="T14" fmla="*/ 112 w 1096"/>
                <a:gd name="T15" fmla="*/ 643 h 845"/>
                <a:gd name="T16" fmla="*/ 61 w 1096"/>
                <a:gd name="T17" fmla="*/ 734 h 845"/>
                <a:gd name="T18" fmla="*/ 23 w 1096"/>
                <a:gd name="T19" fmla="*/ 802 h 845"/>
                <a:gd name="T20" fmla="*/ 2 w 1096"/>
                <a:gd name="T21" fmla="*/ 840 h 845"/>
                <a:gd name="T22" fmla="*/ 20 w 1096"/>
                <a:gd name="T23" fmla="*/ 845 h 845"/>
                <a:gd name="T24" fmla="*/ 141 w 1096"/>
                <a:gd name="T25" fmla="*/ 845 h 845"/>
                <a:gd name="T26" fmla="*/ 287 w 1096"/>
                <a:gd name="T27" fmla="*/ 845 h 845"/>
                <a:gd name="T28" fmla="*/ 357 w 1096"/>
                <a:gd name="T29" fmla="*/ 845 h 845"/>
                <a:gd name="T30" fmla="*/ 406 w 1096"/>
                <a:gd name="T31" fmla="*/ 745 h 845"/>
                <a:gd name="T32" fmla="*/ 452 w 1096"/>
                <a:gd name="T33" fmla="*/ 709 h 845"/>
                <a:gd name="T34" fmla="*/ 600 w 1096"/>
                <a:gd name="T35" fmla="*/ 709 h 845"/>
                <a:gd name="T36" fmla="*/ 696 w 1096"/>
                <a:gd name="T37" fmla="*/ 709 h 845"/>
                <a:gd name="T38" fmla="*/ 703 w 1096"/>
                <a:gd name="T39" fmla="*/ 810 h 845"/>
                <a:gd name="T40" fmla="*/ 721 w 1096"/>
                <a:gd name="T41" fmla="*/ 845 h 845"/>
                <a:gd name="T42" fmla="*/ 829 w 1096"/>
                <a:gd name="T43" fmla="*/ 845 h 845"/>
                <a:gd name="T44" fmla="*/ 971 w 1096"/>
                <a:gd name="T45" fmla="*/ 845 h 845"/>
                <a:gd name="T46" fmla="*/ 1079 w 1096"/>
                <a:gd name="T47" fmla="*/ 845 h 845"/>
                <a:gd name="T48" fmla="*/ 1095 w 1096"/>
                <a:gd name="T49" fmla="*/ 838 h 845"/>
                <a:gd name="T50" fmla="*/ 1087 w 1096"/>
                <a:gd name="T51" fmla="*/ 788 h 845"/>
                <a:gd name="T52" fmla="*/ 1072 w 1096"/>
                <a:gd name="T53" fmla="*/ 701 h 845"/>
                <a:gd name="T54" fmla="*/ 1053 w 1096"/>
                <a:gd name="T55" fmla="*/ 586 h 845"/>
                <a:gd name="T56" fmla="*/ 1031 w 1096"/>
                <a:gd name="T57" fmla="*/ 455 h 845"/>
                <a:gd name="T58" fmla="*/ 1009 w 1096"/>
                <a:gd name="T59" fmla="*/ 323 h 845"/>
                <a:gd name="T60" fmla="*/ 990 w 1096"/>
                <a:gd name="T61" fmla="*/ 200 h 845"/>
                <a:gd name="T62" fmla="*/ 973 w 1096"/>
                <a:gd name="T63" fmla="*/ 97 h 845"/>
                <a:gd name="T64" fmla="*/ 961 w 1096"/>
                <a:gd name="T65" fmla="*/ 26 h 845"/>
                <a:gd name="T66" fmla="*/ 956 w 1096"/>
                <a:gd name="T67" fmla="*/ 0 h 845"/>
                <a:gd name="T68" fmla="*/ 906 w 1096"/>
                <a:gd name="T69" fmla="*/ 0 h 845"/>
                <a:gd name="T70" fmla="*/ 785 w 1096"/>
                <a:gd name="T71" fmla="*/ 0 h 845"/>
                <a:gd name="T72" fmla="*/ 641 w 1096"/>
                <a:gd name="T73" fmla="*/ 0 h 845"/>
                <a:gd name="T74" fmla="*/ 520 w 1096"/>
                <a:gd name="T75" fmla="*/ 0 h 845"/>
                <a:gd name="T76" fmla="*/ 469 w 1096"/>
                <a:gd name="T77" fmla="*/ 0 h 845"/>
                <a:gd name="T78" fmla="*/ 663 w 1096"/>
                <a:gd name="T79" fmla="*/ 189 h 845"/>
                <a:gd name="T80" fmla="*/ 666 w 1096"/>
                <a:gd name="T81" fmla="*/ 189 h 845"/>
                <a:gd name="T82" fmla="*/ 670 w 1096"/>
                <a:gd name="T83" fmla="*/ 271 h 845"/>
                <a:gd name="T84" fmla="*/ 677 w 1096"/>
                <a:gd name="T85" fmla="*/ 422 h 845"/>
                <a:gd name="T86" fmla="*/ 680 w 1096"/>
                <a:gd name="T87" fmla="*/ 503 h 845"/>
                <a:gd name="T88" fmla="*/ 560 w 1096"/>
                <a:gd name="T89" fmla="*/ 503 h 845"/>
                <a:gd name="T90" fmla="*/ 526 w 1096"/>
                <a:gd name="T91" fmla="*/ 485 h 845"/>
                <a:gd name="T92" fmla="*/ 574 w 1096"/>
                <a:gd name="T93" fmla="*/ 379 h 845"/>
                <a:gd name="T94" fmla="*/ 633 w 1096"/>
                <a:gd name="T95" fmla="*/ 252 h 845"/>
                <a:gd name="T96" fmla="*/ 660 w 1096"/>
                <a:gd name="T97" fmla="*/ 18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36087360-EF1E-4D7E-82D6-31BB0FE13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36"/>
              <a:ext cx="609" cy="490"/>
            </a:xfrm>
            <a:custGeom>
              <a:avLst/>
              <a:gdLst>
                <a:gd name="T0" fmla="*/ 164 w 1051"/>
                <a:gd name="T1" fmla="*/ 7 h 845"/>
                <a:gd name="T2" fmla="*/ 155 w 1051"/>
                <a:gd name="T3" fmla="*/ 57 h 845"/>
                <a:gd name="T4" fmla="*/ 137 w 1051"/>
                <a:gd name="T5" fmla="*/ 144 h 845"/>
                <a:gd name="T6" fmla="*/ 114 w 1051"/>
                <a:gd name="T7" fmla="*/ 260 h 845"/>
                <a:gd name="T8" fmla="*/ 89 w 1051"/>
                <a:gd name="T9" fmla="*/ 390 h 845"/>
                <a:gd name="T10" fmla="*/ 64 w 1051"/>
                <a:gd name="T11" fmla="*/ 522 h 845"/>
                <a:gd name="T12" fmla="*/ 40 w 1051"/>
                <a:gd name="T13" fmla="*/ 645 h 845"/>
                <a:gd name="T14" fmla="*/ 19 w 1051"/>
                <a:gd name="T15" fmla="*/ 748 h 845"/>
                <a:gd name="T16" fmla="*/ 5 w 1051"/>
                <a:gd name="T17" fmla="*/ 819 h 845"/>
                <a:gd name="T18" fmla="*/ 0 w 1051"/>
                <a:gd name="T19" fmla="*/ 845 h 845"/>
                <a:gd name="T20" fmla="*/ 59 w 1051"/>
                <a:gd name="T21" fmla="*/ 845 h 845"/>
                <a:gd name="T22" fmla="*/ 188 w 1051"/>
                <a:gd name="T23" fmla="*/ 845 h 845"/>
                <a:gd name="T24" fmla="*/ 317 w 1051"/>
                <a:gd name="T25" fmla="*/ 845 h 845"/>
                <a:gd name="T26" fmla="*/ 376 w 1051"/>
                <a:gd name="T27" fmla="*/ 845 h 845"/>
                <a:gd name="T28" fmla="*/ 517 w 1051"/>
                <a:gd name="T29" fmla="*/ 844 h 845"/>
                <a:gd name="T30" fmla="*/ 612 w 1051"/>
                <a:gd name="T31" fmla="*/ 832 h 845"/>
                <a:gd name="T32" fmla="*/ 714 w 1051"/>
                <a:gd name="T33" fmla="*/ 807 h 845"/>
                <a:gd name="T34" fmla="*/ 800 w 1051"/>
                <a:gd name="T35" fmla="*/ 769 h 845"/>
                <a:gd name="T36" fmla="*/ 877 w 1051"/>
                <a:gd name="T37" fmla="*/ 715 h 845"/>
                <a:gd name="T38" fmla="*/ 942 w 1051"/>
                <a:gd name="T39" fmla="*/ 644 h 845"/>
                <a:gd name="T40" fmla="*/ 994 w 1051"/>
                <a:gd name="T41" fmla="*/ 561 h 845"/>
                <a:gd name="T42" fmla="*/ 1030 w 1051"/>
                <a:gd name="T43" fmla="*/ 467 h 845"/>
                <a:gd name="T44" fmla="*/ 1050 w 1051"/>
                <a:gd name="T45" fmla="*/ 360 h 845"/>
                <a:gd name="T46" fmla="*/ 1047 w 1051"/>
                <a:gd name="T47" fmla="*/ 255 h 845"/>
                <a:gd name="T48" fmla="*/ 1017 w 1051"/>
                <a:gd name="T49" fmla="*/ 165 h 845"/>
                <a:gd name="T50" fmla="*/ 969 w 1051"/>
                <a:gd name="T51" fmla="*/ 101 h 845"/>
                <a:gd name="T52" fmla="*/ 905 w 1051"/>
                <a:gd name="T53" fmla="*/ 53 h 845"/>
                <a:gd name="T54" fmla="*/ 818 w 1051"/>
                <a:gd name="T55" fmla="*/ 22 h 845"/>
                <a:gd name="T56" fmla="*/ 709 w 1051"/>
                <a:gd name="T57" fmla="*/ 6 h 845"/>
                <a:gd name="T58" fmla="*/ 619 w 1051"/>
                <a:gd name="T59" fmla="*/ 0 h 845"/>
                <a:gd name="T60" fmla="*/ 525 w 1051"/>
                <a:gd name="T61" fmla="*/ 0 h 845"/>
                <a:gd name="T62" fmla="*/ 422 w 1051"/>
                <a:gd name="T63" fmla="*/ 0 h 845"/>
                <a:gd name="T64" fmla="*/ 285 w 1051"/>
                <a:gd name="T65" fmla="*/ 0 h 845"/>
                <a:gd name="T66" fmla="*/ 182 w 1051"/>
                <a:gd name="T67" fmla="*/ 0 h 845"/>
                <a:gd name="T68" fmla="*/ 503 w 1051"/>
                <a:gd name="T69" fmla="*/ 193 h 845"/>
                <a:gd name="T70" fmla="*/ 512 w 1051"/>
                <a:gd name="T71" fmla="*/ 193 h 845"/>
                <a:gd name="T72" fmla="*/ 568 w 1051"/>
                <a:gd name="T73" fmla="*/ 195 h 845"/>
                <a:gd name="T74" fmla="*/ 631 w 1051"/>
                <a:gd name="T75" fmla="*/ 217 h 845"/>
                <a:gd name="T76" fmla="*/ 665 w 1051"/>
                <a:gd name="T77" fmla="*/ 290 h 845"/>
                <a:gd name="T78" fmla="*/ 656 w 1051"/>
                <a:gd name="T79" fmla="*/ 416 h 845"/>
                <a:gd name="T80" fmla="*/ 614 w 1051"/>
                <a:gd name="T81" fmla="*/ 549 h 845"/>
                <a:gd name="T82" fmla="*/ 551 w 1051"/>
                <a:gd name="T83" fmla="*/ 626 h 845"/>
                <a:gd name="T84" fmla="*/ 476 w 1051"/>
                <a:gd name="T85" fmla="*/ 648 h 845"/>
                <a:gd name="T86" fmla="*/ 416 w 1051"/>
                <a:gd name="T87" fmla="*/ 637 h 845"/>
                <a:gd name="T88" fmla="*/ 434 w 1051"/>
                <a:gd name="T89" fmla="*/ 551 h 845"/>
                <a:gd name="T90" fmla="*/ 458 w 1051"/>
                <a:gd name="T91" fmla="*/ 421 h 845"/>
                <a:gd name="T92" fmla="*/ 483 w 1051"/>
                <a:gd name="T93" fmla="*/ 292 h 845"/>
                <a:gd name="T94" fmla="*/ 500 w 1051"/>
                <a:gd name="T95" fmla="*/ 206 h 845"/>
                <a:gd name="T96" fmla="*/ 166 w 1051"/>
                <a:gd name="T9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5852E2B-A451-42D1-B5C3-3FB62A34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323"/>
              <a:ext cx="587" cy="516"/>
            </a:xfrm>
            <a:custGeom>
              <a:avLst/>
              <a:gdLst>
                <a:gd name="T0" fmla="*/ 1012 w 1012"/>
                <a:gd name="T1" fmla="*/ 245 h 888"/>
                <a:gd name="T2" fmla="*/ 1009 w 1012"/>
                <a:gd name="T3" fmla="*/ 174 h 888"/>
                <a:gd name="T4" fmla="*/ 984 w 1012"/>
                <a:gd name="T5" fmla="*/ 115 h 888"/>
                <a:gd name="T6" fmla="*/ 940 w 1012"/>
                <a:gd name="T7" fmla="*/ 69 h 888"/>
                <a:gd name="T8" fmla="*/ 874 w 1012"/>
                <a:gd name="T9" fmla="*/ 34 h 888"/>
                <a:gd name="T10" fmla="*/ 788 w 1012"/>
                <a:gd name="T11" fmla="*/ 12 h 888"/>
                <a:gd name="T12" fmla="*/ 682 w 1012"/>
                <a:gd name="T13" fmla="*/ 2 h 888"/>
                <a:gd name="T14" fmla="*/ 595 w 1012"/>
                <a:gd name="T15" fmla="*/ 1 h 888"/>
                <a:gd name="T16" fmla="*/ 539 w 1012"/>
                <a:gd name="T17" fmla="*/ 3 h 888"/>
                <a:gd name="T18" fmla="*/ 474 w 1012"/>
                <a:gd name="T19" fmla="*/ 11 h 888"/>
                <a:gd name="T20" fmla="*/ 406 w 1012"/>
                <a:gd name="T21" fmla="*/ 25 h 888"/>
                <a:gd name="T22" fmla="*/ 336 w 1012"/>
                <a:gd name="T23" fmla="*/ 47 h 888"/>
                <a:gd name="T24" fmla="*/ 266 w 1012"/>
                <a:gd name="T25" fmla="*/ 78 h 888"/>
                <a:gd name="T26" fmla="*/ 199 w 1012"/>
                <a:gd name="T27" fmla="*/ 122 h 888"/>
                <a:gd name="T28" fmla="*/ 138 w 1012"/>
                <a:gd name="T29" fmla="*/ 178 h 888"/>
                <a:gd name="T30" fmla="*/ 84 w 1012"/>
                <a:gd name="T31" fmla="*/ 250 h 888"/>
                <a:gd name="T32" fmla="*/ 41 w 1012"/>
                <a:gd name="T33" fmla="*/ 338 h 888"/>
                <a:gd name="T34" fmla="*/ 11 w 1012"/>
                <a:gd name="T35" fmla="*/ 444 h 888"/>
                <a:gd name="T36" fmla="*/ 3 w 1012"/>
                <a:gd name="T37" fmla="*/ 501 h 888"/>
                <a:gd name="T38" fmla="*/ 2 w 1012"/>
                <a:gd name="T39" fmla="*/ 600 h 888"/>
                <a:gd name="T40" fmla="*/ 20 w 1012"/>
                <a:gd name="T41" fmla="*/ 680 h 888"/>
                <a:gd name="T42" fmla="*/ 54 w 1012"/>
                <a:gd name="T43" fmla="*/ 744 h 888"/>
                <a:gd name="T44" fmla="*/ 100 w 1012"/>
                <a:gd name="T45" fmla="*/ 793 h 888"/>
                <a:gd name="T46" fmla="*/ 155 w 1012"/>
                <a:gd name="T47" fmla="*/ 830 h 888"/>
                <a:gd name="T48" fmla="*/ 217 w 1012"/>
                <a:gd name="T49" fmla="*/ 857 h 888"/>
                <a:gd name="T50" fmla="*/ 281 w 1012"/>
                <a:gd name="T51" fmla="*/ 874 h 888"/>
                <a:gd name="T52" fmla="*/ 344 w 1012"/>
                <a:gd name="T53" fmla="*/ 883 h 888"/>
                <a:gd name="T54" fmla="*/ 403 w 1012"/>
                <a:gd name="T55" fmla="*/ 887 h 888"/>
                <a:gd name="T56" fmla="*/ 477 w 1012"/>
                <a:gd name="T57" fmla="*/ 887 h 888"/>
                <a:gd name="T58" fmla="*/ 571 w 1012"/>
                <a:gd name="T59" fmla="*/ 882 h 888"/>
                <a:gd name="T60" fmla="*/ 668 w 1012"/>
                <a:gd name="T61" fmla="*/ 873 h 888"/>
                <a:gd name="T62" fmla="*/ 767 w 1012"/>
                <a:gd name="T63" fmla="*/ 859 h 888"/>
                <a:gd name="T64" fmla="*/ 866 w 1012"/>
                <a:gd name="T65" fmla="*/ 841 h 888"/>
                <a:gd name="T66" fmla="*/ 919 w 1012"/>
                <a:gd name="T67" fmla="*/ 814 h 888"/>
                <a:gd name="T68" fmla="*/ 939 w 1012"/>
                <a:gd name="T69" fmla="*/ 714 h 888"/>
                <a:gd name="T70" fmla="*/ 966 w 1012"/>
                <a:gd name="T71" fmla="*/ 570 h 888"/>
                <a:gd name="T72" fmla="*/ 992 w 1012"/>
                <a:gd name="T73" fmla="*/ 440 h 888"/>
                <a:gd name="T74" fmla="*/ 1002 w 1012"/>
                <a:gd name="T75" fmla="*/ 384 h 888"/>
                <a:gd name="T76" fmla="*/ 951 w 1012"/>
                <a:gd name="T77" fmla="*/ 384 h 888"/>
                <a:gd name="T78" fmla="*/ 830 w 1012"/>
                <a:gd name="T79" fmla="*/ 384 h 888"/>
                <a:gd name="T80" fmla="*/ 685 w 1012"/>
                <a:gd name="T81" fmla="*/ 384 h 888"/>
                <a:gd name="T82" fmla="*/ 563 w 1012"/>
                <a:gd name="T83" fmla="*/ 384 h 888"/>
                <a:gd name="T84" fmla="*/ 512 w 1012"/>
                <a:gd name="T85" fmla="*/ 384 h 888"/>
                <a:gd name="T86" fmla="*/ 488 w 1012"/>
                <a:gd name="T87" fmla="*/ 508 h 888"/>
                <a:gd name="T88" fmla="*/ 512 w 1012"/>
                <a:gd name="T89" fmla="*/ 551 h 888"/>
                <a:gd name="T90" fmla="*/ 608 w 1012"/>
                <a:gd name="T91" fmla="*/ 551 h 888"/>
                <a:gd name="T92" fmla="*/ 593 w 1012"/>
                <a:gd name="T93" fmla="*/ 627 h 888"/>
                <a:gd name="T94" fmla="*/ 558 w 1012"/>
                <a:gd name="T95" fmla="*/ 661 h 888"/>
                <a:gd name="T96" fmla="*/ 487 w 1012"/>
                <a:gd name="T97" fmla="*/ 668 h 888"/>
                <a:gd name="T98" fmla="*/ 409 w 1012"/>
                <a:gd name="T99" fmla="*/ 644 h 888"/>
                <a:gd name="T100" fmla="*/ 382 w 1012"/>
                <a:gd name="T101" fmla="*/ 584 h 888"/>
                <a:gd name="T102" fmla="*/ 386 w 1012"/>
                <a:gd name="T103" fmla="*/ 505 h 888"/>
                <a:gd name="T104" fmla="*/ 394 w 1012"/>
                <a:gd name="T105" fmla="*/ 464 h 888"/>
                <a:gd name="T106" fmla="*/ 413 w 1012"/>
                <a:gd name="T107" fmla="*/ 378 h 888"/>
                <a:gd name="T108" fmla="*/ 443 w 1012"/>
                <a:gd name="T109" fmla="*/ 299 h 888"/>
                <a:gd name="T110" fmla="*/ 494 w 1012"/>
                <a:gd name="T111" fmla="*/ 242 h 888"/>
                <a:gd name="T112" fmla="*/ 573 w 1012"/>
                <a:gd name="T113" fmla="*/ 219 h 888"/>
                <a:gd name="T114" fmla="*/ 647 w 1012"/>
                <a:gd name="T115" fmla="*/ 250 h 888"/>
                <a:gd name="T116" fmla="*/ 671 w 1012"/>
                <a:gd name="T117" fmla="*/ 285 h 888"/>
                <a:gd name="T118" fmla="*/ 791 w 1012"/>
                <a:gd name="T119" fmla="*/ 285 h 888"/>
                <a:gd name="T120" fmla="*/ 936 w 1012"/>
                <a:gd name="T121" fmla="*/ 285 h 888"/>
                <a:gd name="T122" fmla="*/ 1007 w 1012"/>
                <a:gd name="T123" fmla="*/ 285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166C65A-4DC4-440D-8149-9C16F3B01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323"/>
              <a:ext cx="549" cy="516"/>
            </a:xfrm>
            <a:custGeom>
              <a:avLst/>
              <a:gdLst>
                <a:gd name="T0" fmla="*/ 4 w 946"/>
                <a:gd name="T1" fmla="*/ 611 h 888"/>
                <a:gd name="T2" fmla="*/ 0 w 946"/>
                <a:gd name="T3" fmla="*/ 660 h 888"/>
                <a:gd name="T4" fmla="*/ 14 w 946"/>
                <a:gd name="T5" fmla="*/ 731 h 888"/>
                <a:gd name="T6" fmla="*/ 69 w 946"/>
                <a:gd name="T7" fmla="*/ 805 h 888"/>
                <a:gd name="T8" fmla="*/ 189 w 946"/>
                <a:gd name="T9" fmla="*/ 864 h 888"/>
                <a:gd name="T10" fmla="*/ 395 w 946"/>
                <a:gd name="T11" fmla="*/ 888 h 888"/>
                <a:gd name="T12" fmla="*/ 556 w 946"/>
                <a:gd name="T13" fmla="*/ 875 h 888"/>
                <a:gd name="T14" fmla="*/ 689 w 946"/>
                <a:gd name="T15" fmla="*/ 839 h 888"/>
                <a:gd name="T16" fmla="*/ 792 w 946"/>
                <a:gd name="T17" fmla="*/ 780 h 888"/>
                <a:gd name="T18" fmla="*/ 864 w 946"/>
                <a:gd name="T19" fmla="*/ 699 h 888"/>
                <a:gd name="T20" fmla="*/ 903 w 946"/>
                <a:gd name="T21" fmla="*/ 596 h 888"/>
                <a:gd name="T22" fmla="*/ 897 w 946"/>
                <a:gd name="T23" fmla="*/ 486 h 888"/>
                <a:gd name="T24" fmla="*/ 843 w 946"/>
                <a:gd name="T25" fmla="*/ 411 h 888"/>
                <a:gd name="T26" fmla="*/ 756 w 946"/>
                <a:gd name="T27" fmla="*/ 363 h 888"/>
                <a:gd name="T28" fmla="*/ 654 w 946"/>
                <a:gd name="T29" fmla="*/ 331 h 888"/>
                <a:gd name="T30" fmla="*/ 555 w 946"/>
                <a:gd name="T31" fmla="*/ 310 h 888"/>
                <a:gd name="T32" fmla="*/ 479 w 946"/>
                <a:gd name="T33" fmla="*/ 289 h 888"/>
                <a:gd name="T34" fmla="*/ 442 w 946"/>
                <a:gd name="T35" fmla="*/ 258 h 888"/>
                <a:gd name="T36" fmla="*/ 489 w 946"/>
                <a:gd name="T37" fmla="*/ 197 h 888"/>
                <a:gd name="T38" fmla="*/ 604 w 946"/>
                <a:gd name="T39" fmla="*/ 221 h 888"/>
                <a:gd name="T40" fmla="*/ 673 w 946"/>
                <a:gd name="T41" fmla="*/ 260 h 888"/>
                <a:gd name="T42" fmla="*/ 874 w 946"/>
                <a:gd name="T43" fmla="*/ 260 h 888"/>
                <a:gd name="T44" fmla="*/ 946 w 946"/>
                <a:gd name="T45" fmla="*/ 221 h 888"/>
                <a:gd name="T46" fmla="*/ 927 w 946"/>
                <a:gd name="T47" fmla="*/ 124 h 888"/>
                <a:gd name="T48" fmla="*/ 863 w 946"/>
                <a:gd name="T49" fmla="*/ 55 h 888"/>
                <a:gd name="T50" fmla="*/ 750 w 946"/>
                <a:gd name="T51" fmla="*/ 14 h 888"/>
                <a:gd name="T52" fmla="*/ 590 w 946"/>
                <a:gd name="T53" fmla="*/ 0 h 888"/>
                <a:gd name="T54" fmla="*/ 500 w 946"/>
                <a:gd name="T55" fmla="*/ 4 h 888"/>
                <a:gd name="T56" fmla="*/ 387 w 946"/>
                <a:gd name="T57" fmla="*/ 22 h 888"/>
                <a:gd name="T58" fmla="*/ 269 w 946"/>
                <a:gd name="T59" fmla="*/ 60 h 888"/>
                <a:gd name="T60" fmla="*/ 167 w 946"/>
                <a:gd name="T61" fmla="*/ 125 h 888"/>
                <a:gd name="T62" fmla="*/ 98 w 946"/>
                <a:gd name="T63" fmla="*/ 229 h 888"/>
                <a:gd name="T64" fmla="*/ 83 w 946"/>
                <a:gd name="T65" fmla="*/ 348 h 888"/>
                <a:gd name="T66" fmla="*/ 124 w 946"/>
                <a:gd name="T67" fmla="*/ 431 h 888"/>
                <a:gd name="T68" fmla="*/ 204 w 946"/>
                <a:gd name="T69" fmla="*/ 485 h 888"/>
                <a:gd name="T70" fmla="*/ 303 w 946"/>
                <a:gd name="T71" fmla="*/ 518 h 888"/>
                <a:gd name="T72" fmla="*/ 404 w 946"/>
                <a:gd name="T73" fmla="*/ 542 h 888"/>
                <a:gd name="T74" fmla="*/ 489 w 946"/>
                <a:gd name="T75" fmla="*/ 565 h 888"/>
                <a:gd name="T76" fmla="*/ 540 w 946"/>
                <a:gd name="T77" fmla="*/ 596 h 888"/>
                <a:gd name="T78" fmla="*/ 529 w 946"/>
                <a:gd name="T79" fmla="*/ 662 h 888"/>
                <a:gd name="T80" fmla="*/ 383 w 946"/>
                <a:gd name="T81" fmla="*/ 682 h 888"/>
                <a:gd name="T82" fmla="*/ 365 w 946"/>
                <a:gd name="T83" fmla="*/ 600 h 888"/>
                <a:gd name="T84" fmla="*/ 224 w 946"/>
                <a:gd name="T85" fmla="*/ 600 h 888"/>
                <a:gd name="T86" fmla="*/ 27 w 946"/>
                <a:gd name="T87" fmla="*/ 60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90EE0F6E-C09B-4E76-8AC4-8EBAA039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336"/>
              <a:ext cx="636" cy="490"/>
            </a:xfrm>
            <a:custGeom>
              <a:avLst/>
              <a:gdLst>
                <a:gd name="T0" fmla="*/ 466 w 1095"/>
                <a:gd name="T1" fmla="*/ 5 h 845"/>
                <a:gd name="T2" fmla="*/ 446 w 1095"/>
                <a:gd name="T3" fmla="*/ 43 h 845"/>
                <a:gd name="T4" fmla="*/ 408 w 1095"/>
                <a:gd name="T5" fmla="*/ 111 h 845"/>
                <a:gd name="T6" fmla="*/ 357 w 1095"/>
                <a:gd name="T7" fmla="*/ 202 h 845"/>
                <a:gd name="T8" fmla="*/ 298 w 1095"/>
                <a:gd name="T9" fmla="*/ 309 h 845"/>
                <a:gd name="T10" fmla="*/ 235 w 1095"/>
                <a:gd name="T11" fmla="*/ 423 h 845"/>
                <a:gd name="T12" fmla="*/ 171 w 1095"/>
                <a:gd name="T13" fmla="*/ 536 h 845"/>
                <a:gd name="T14" fmla="*/ 113 w 1095"/>
                <a:gd name="T15" fmla="*/ 643 h 845"/>
                <a:gd name="T16" fmla="*/ 62 w 1095"/>
                <a:gd name="T17" fmla="*/ 734 h 845"/>
                <a:gd name="T18" fmla="*/ 24 w 1095"/>
                <a:gd name="T19" fmla="*/ 802 h 845"/>
                <a:gd name="T20" fmla="*/ 3 w 1095"/>
                <a:gd name="T21" fmla="*/ 840 h 845"/>
                <a:gd name="T22" fmla="*/ 19 w 1095"/>
                <a:gd name="T23" fmla="*/ 845 h 845"/>
                <a:gd name="T24" fmla="*/ 140 w 1095"/>
                <a:gd name="T25" fmla="*/ 845 h 845"/>
                <a:gd name="T26" fmla="*/ 287 w 1095"/>
                <a:gd name="T27" fmla="*/ 845 h 845"/>
                <a:gd name="T28" fmla="*/ 358 w 1095"/>
                <a:gd name="T29" fmla="*/ 845 h 845"/>
                <a:gd name="T30" fmla="*/ 405 w 1095"/>
                <a:gd name="T31" fmla="*/ 745 h 845"/>
                <a:gd name="T32" fmla="*/ 451 w 1095"/>
                <a:gd name="T33" fmla="*/ 709 h 845"/>
                <a:gd name="T34" fmla="*/ 600 w 1095"/>
                <a:gd name="T35" fmla="*/ 709 h 845"/>
                <a:gd name="T36" fmla="*/ 696 w 1095"/>
                <a:gd name="T37" fmla="*/ 709 h 845"/>
                <a:gd name="T38" fmla="*/ 703 w 1095"/>
                <a:gd name="T39" fmla="*/ 810 h 845"/>
                <a:gd name="T40" fmla="*/ 721 w 1095"/>
                <a:gd name="T41" fmla="*/ 845 h 845"/>
                <a:gd name="T42" fmla="*/ 828 w 1095"/>
                <a:gd name="T43" fmla="*/ 845 h 845"/>
                <a:gd name="T44" fmla="*/ 971 w 1095"/>
                <a:gd name="T45" fmla="*/ 845 h 845"/>
                <a:gd name="T46" fmla="*/ 1078 w 1095"/>
                <a:gd name="T47" fmla="*/ 845 h 845"/>
                <a:gd name="T48" fmla="*/ 1094 w 1095"/>
                <a:gd name="T49" fmla="*/ 838 h 845"/>
                <a:gd name="T50" fmla="*/ 1086 w 1095"/>
                <a:gd name="T51" fmla="*/ 788 h 845"/>
                <a:gd name="T52" fmla="*/ 1071 w 1095"/>
                <a:gd name="T53" fmla="*/ 701 h 845"/>
                <a:gd name="T54" fmla="*/ 1053 w 1095"/>
                <a:gd name="T55" fmla="*/ 586 h 845"/>
                <a:gd name="T56" fmla="*/ 1031 w 1095"/>
                <a:gd name="T57" fmla="*/ 455 h 845"/>
                <a:gd name="T58" fmla="*/ 1010 w 1095"/>
                <a:gd name="T59" fmla="*/ 323 h 845"/>
                <a:gd name="T60" fmla="*/ 989 w 1095"/>
                <a:gd name="T61" fmla="*/ 200 h 845"/>
                <a:gd name="T62" fmla="*/ 972 w 1095"/>
                <a:gd name="T63" fmla="*/ 97 h 845"/>
                <a:gd name="T64" fmla="*/ 961 w 1095"/>
                <a:gd name="T65" fmla="*/ 26 h 845"/>
                <a:gd name="T66" fmla="*/ 957 w 1095"/>
                <a:gd name="T67" fmla="*/ 0 h 845"/>
                <a:gd name="T68" fmla="*/ 907 w 1095"/>
                <a:gd name="T69" fmla="*/ 0 h 845"/>
                <a:gd name="T70" fmla="*/ 786 w 1095"/>
                <a:gd name="T71" fmla="*/ 0 h 845"/>
                <a:gd name="T72" fmla="*/ 642 w 1095"/>
                <a:gd name="T73" fmla="*/ 0 h 845"/>
                <a:gd name="T74" fmla="*/ 521 w 1095"/>
                <a:gd name="T75" fmla="*/ 0 h 845"/>
                <a:gd name="T76" fmla="*/ 470 w 1095"/>
                <a:gd name="T77" fmla="*/ 0 h 845"/>
                <a:gd name="T78" fmla="*/ 662 w 1095"/>
                <a:gd name="T79" fmla="*/ 189 h 845"/>
                <a:gd name="T80" fmla="*/ 666 w 1095"/>
                <a:gd name="T81" fmla="*/ 189 h 845"/>
                <a:gd name="T82" fmla="*/ 669 w 1095"/>
                <a:gd name="T83" fmla="*/ 271 h 845"/>
                <a:gd name="T84" fmla="*/ 676 w 1095"/>
                <a:gd name="T85" fmla="*/ 422 h 845"/>
                <a:gd name="T86" fmla="*/ 678 w 1095"/>
                <a:gd name="T87" fmla="*/ 503 h 845"/>
                <a:gd name="T88" fmla="*/ 560 w 1095"/>
                <a:gd name="T89" fmla="*/ 503 h 845"/>
                <a:gd name="T90" fmla="*/ 525 w 1095"/>
                <a:gd name="T91" fmla="*/ 485 h 845"/>
                <a:gd name="T92" fmla="*/ 574 w 1095"/>
                <a:gd name="T93" fmla="*/ 379 h 845"/>
                <a:gd name="T94" fmla="*/ 632 w 1095"/>
                <a:gd name="T95" fmla="*/ 252 h 845"/>
                <a:gd name="T96" fmla="*/ 661 w 1095"/>
                <a:gd name="T97" fmla="*/ 18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7AE8CEB2-5CD7-471F-874C-7AACD4A9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336"/>
              <a:ext cx="655" cy="490"/>
            </a:xfrm>
            <a:custGeom>
              <a:avLst/>
              <a:gdLst>
                <a:gd name="T0" fmla="*/ 165 w 1127"/>
                <a:gd name="T1" fmla="*/ 7 h 845"/>
                <a:gd name="T2" fmla="*/ 155 w 1127"/>
                <a:gd name="T3" fmla="*/ 57 h 845"/>
                <a:gd name="T4" fmla="*/ 137 w 1127"/>
                <a:gd name="T5" fmla="*/ 144 h 845"/>
                <a:gd name="T6" fmla="*/ 115 w 1127"/>
                <a:gd name="T7" fmla="*/ 260 h 845"/>
                <a:gd name="T8" fmla="*/ 90 w 1127"/>
                <a:gd name="T9" fmla="*/ 390 h 845"/>
                <a:gd name="T10" fmla="*/ 64 w 1127"/>
                <a:gd name="T11" fmla="*/ 522 h 845"/>
                <a:gd name="T12" fmla="*/ 39 w 1127"/>
                <a:gd name="T13" fmla="*/ 645 h 845"/>
                <a:gd name="T14" fmla="*/ 20 w 1127"/>
                <a:gd name="T15" fmla="*/ 748 h 845"/>
                <a:gd name="T16" fmla="*/ 6 w 1127"/>
                <a:gd name="T17" fmla="*/ 819 h 845"/>
                <a:gd name="T18" fmla="*/ 0 w 1127"/>
                <a:gd name="T19" fmla="*/ 845 h 845"/>
                <a:gd name="T20" fmla="*/ 80 w 1127"/>
                <a:gd name="T21" fmla="*/ 845 h 845"/>
                <a:gd name="T22" fmla="*/ 228 w 1127"/>
                <a:gd name="T23" fmla="*/ 845 h 845"/>
                <a:gd name="T24" fmla="*/ 308 w 1127"/>
                <a:gd name="T25" fmla="*/ 845 h 845"/>
                <a:gd name="T26" fmla="*/ 316 w 1127"/>
                <a:gd name="T27" fmla="*/ 803 h 845"/>
                <a:gd name="T28" fmla="*/ 336 w 1127"/>
                <a:gd name="T29" fmla="*/ 698 h 845"/>
                <a:gd name="T30" fmla="*/ 361 w 1127"/>
                <a:gd name="T31" fmla="*/ 566 h 845"/>
                <a:gd name="T32" fmla="*/ 385 w 1127"/>
                <a:gd name="T33" fmla="*/ 438 h 845"/>
                <a:gd name="T34" fmla="*/ 400 w 1127"/>
                <a:gd name="T35" fmla="*/ 348 h 845"/>
                <a:gd name="T36" fmla="*/ 405 w 1127"/>
                <a:gd name="T37" fmla="*/ 328 h 845"/>
                <a:gd name="T38" fmla="*/ 408 w 1127"/>
                <a:gd name="T39" fmla="*/ 328 h 845"/>
                <a:gd name="T40" fmla="*/ 417 w 1127"/>
                <a:gd name="T41" fmla="*/ 391 h 845"/>
                <a:gd name="T42" fmla="*/ 438 w 1127"/>
                <a:gd name="T43" fmla="*/ 505 h 845"/>
                <a:gd name="T44" fmla="*/ 466 w 1127"/>
                <a:gd name="T45" fmla="*/ 639 h 845"/>
                <a:gd name="T46" fmla="*/ 491 w 1127"/>
                <a:gd name="T47" fmla="*/ 758 h 845"/>
                <a:gd name="T48" fmla="*/ 507 w 1127"/>
                <a:gd name="T49" fmla="*/ 834 h 845"/>
                <a:gd name="T50" fmla="*/ 524 w 1127"/>
                <a:gd name="T51" fmla="*/ 845 h 845"/>
                <a:gd name="T52" fmla="*/ 627 w 1127"/>
                <a:gd name="T53" fmla="*/ 845 h 845"/>
                <a:gd name="T54" fmla="*/ 773 w 1127"/>
                <a:gd name="T55" fmla="*/ 845 h 845"/>
                <a:gd name="T56" fmla="*/ 905 w 1127"/>
                <a:gd name="T57" fmla="*/ 845 h 845"/>
                <a:gd name="T58" fmla="*/ 962 w 1127"/>
                <a:gd name="T59" fmla="*/ 845 h 845"/>
                <a:gd name="T60" fmla="*/ 968 w 1127"/>
                <a:gd name="T61" fmla="*/ 819 h 845"/>
                <a:gd name="T62" fmla="*/ 981 w 1127"/>
                <a:gd name="T63" fmla="*/ 748 h 845"/>
                <a:gd name="T64" fmla="*/ 1001 w 1127"/>
                <a:gd name="T65" fmla="*/ 645 h 845"/>
                <a:gd name="T66" fmla="*/ 1026 w 1127"/>
                <a:gd name="T67" fmla="*/ 522 h 845"/>
                <a:gd name="T68" fmla="*/ 1051 w 1127"/>
                <a:gd name="T69" fmla="*/ 390 h 845"/>
                <a:gd name="T70" fmla="*/ 1076 w 1127"/>
                <a:gd name="T71" fmla="*/ 260 h 845"/>
                <a:gd name="T72" fmla="*/ 1099 w 1127"/>
                <a:gd name="T73" fmla="*/ 144 h 845"/>
                <a:gd name="T74" fmla="*/ 1117 w 1127"/>
                <a:gd name="T75" fmla="*/ 57 h 845"/>
                <a:gd name="T76" fmla="*/ 1126 w 1127"/>
                <a:gd name="T77" fmla="*/ 7 h 845"/>
                <a:gd name="T78" fmla="*/ 1104 w 1127"/>
                <a:gd name="T79" fmla="*/ 0 h 845"/>
                <a:gd name="T80" fmla="*/ 974 w 1127"/>
                <a:gd name="T81" fmla="*/ 0 h 845"/>
                <a:gd name="T82" fmla="*/ 844 w 1127"/>
                <a:gd name="T83" fmla="*/ 0 h 845"/>
                <a:gd name="T84" fmla="*/ 818 w 1127"/>
                <a:gd name="T85" fmla="*/ 10 h 845"/>
                <a:gd name="T86" fmla="*/ 806 w 1127"/>
                <a:gd name="T87" fmla="*/ 78 h 845"/>
                <a:gd name="T88" fmla="*/ 785 w 1127"/>
                <a:gd name="T89" fmla="*/ 187 h 845"/>
                <a:gd name="T90" fmla="*/ 761 w 1127"/>
                <a:gd name="T91" fmla="*/ 313 h 845"/>
                <a:gd name="T92" fmla="*/ 741 w 1127"/>
                <a:gd name="T93" fmla="*/ 429 h 845"/>
                <a:gd name="T94" fmla="*/ 730 w 1127"/>
                <a:gd name="T95" fmla="*/ 508 h 845"/>
                <a:gd name="T96" fmla="*/ 728 w 1127"/>
                <a:gd name="T97" fmla="*/ 508 h 845"/>
                <a:gd name="T98" fmla="*/ 724 w 1127"/>
                <a:gd name="T99" fmla="*/ 508 h 845"/>
                <a:gd name="T100" fmla="*/ 716 w 1127"/>
                <a:gd name="T101" fmla="*/ 435 h 845"/>
                <a:gd name="T102" fmla="*/ 695 w 1127"/>
                <a:gd name="T103" fmla="*/ 320 h 845"/>
                <a:gd name="T104" fmla="*/ 669 w 1127"/>
                <a:gd name="T105" fmla="*/ 193 h 845"/>
                <a:gd name="T106" fmla="*/ 644 w 1127"/>
                <a:gd name="T107" fmla="*/ 80 h 845"/>
                <a:gd name="T108" fmla="*/ 628 w 1127"/>
                <a:gd name="T109" fmla="*/ 10 h 845"/>
                <a:gd name="T110" fmla="*/ 613 w 1127"/>
                <a:gd name="T111" fmla="*/ 0 h 845"/>
                <a:gd name="T112" fmla="*/ 527 w 1127"/>
                <a:gd name="T113" fmla="*/ 0 h 845"/>
                <a:gd name="T114" fmla="*/ 397 w 1127"/>
                <a:gd name="T115" fmla="*/ 0 h 845"/>
                <a:gd name="T116" fmla="*/ 265 w 1127"/>
                <a:gd name="T117" fmla="*/ 0 h 845"/>
                <a:gd name="T118" fmla="*/ 179 w 1127"/>
                <a:gd name="T119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42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24F4-8C5F-469F-ADC7-4B166FE9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28775F-30DD-4014-9C2B-A90D95FF3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76844"/>
              </p:ext>
            </p:extLst>
          </p:nvPr>
        </p:nvGraphicFramePr>
        <p:xfrm>
          <a:off x="2057400" y="2143124"/>
          <a:ext cx="5181600" cy="15942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302277678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50595683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617061548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85423826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698861507"/>
                    </a:ext>
                  </a:extLst>
                </a:gridCol>
              </a:tblGrid>
              <a:tr h="3107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98305"/>
                  </a:ext>
                </a:extLst>
              </a:tr>
              <a:tr h="367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Before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After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Before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After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1590477"/>
                  </a:ext>
                </a:extLst>
              </a:tr>
              <a:tr h="423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Slope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0.8008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0.9636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0.9779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188945"/>
                  </a:ext>
                </a:extLst>
              </a:tr>
              <a:tr h="489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</a:t>
                      </a:r>
                      <a:r>
                        <a:rPr lang="en-US" sz="2000" u="none" strike="noStrike" baseline="30000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0.1947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0.3134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-0.479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7867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9BAE3-6D43-4993-85A9-1C854D80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F7700-683E-46E8-8985-109FD90C69A5}"/>
              </a:ext>
            </a:extLst>
          </p:cNvPr>
          <p:cNvSpPr txBox="1"/>
          <p:nvPr/>
        </p:nvSpPr>
        <p:spPr>
          <a:xfrm>
            <a:off x="1931924" y="1641156"/>
            <a:ext cx="44463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Speed Validation--Freeways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D75CC-D2B3-44F7-AC6F-93E62E92020A}"/>
              </a:ext>
            </a:extLst>
          </p:cNvPr>
          <p:cNvSpPr txBox="1"/>
          <p:nvPr/>
        </p:nvSpPr>
        <p:spPr>
          <a:xfrm>
            <a:off x="1901698" y="3886200"/>
            <a:ext cx="5707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Volume Validation—All Road Classes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8C26CB-0776-4648-ACAA-1C0E39E93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12078"/>
              </p:ext>
            </p:extLst>
          </p:nvPr>
        </p:nvGraphicFramePr>
        <p:xfrm>
          <a:off x="2047874" y="4491172"/>
          <a:ext cx="3209925" cy="15286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69975">
                  <a:extLst>
                    <a:ext uri="{9D8B030D-6E8A-4147-A177-3AD203B41FA5}">
                      <a16:colId xmlns:a16="http://schemas.microsoft.com/office/drawing/2014/main" val="2159342287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385056254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480560663"/>
                    </a:ext>
                  </a:extLst>
                </a:gridCol>
              </a:tblGrid>
              <a:tr h="3788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Daily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97666"/>
                  </a:ext>
                </a:extLst>
              </a:tr>
              <a:tr h="366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Before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After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342425"/>
                  </a:ext>
                </a:extLst>
              </a:tr>
              <a:tr h="366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Slope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1.0213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1.0622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194044"/>
                  </a:ext>
                </a:extLst>
              </a:tr>
              <a:tr h="41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</a:t>
                      </a:r>
                      <a:r>
                        <a:rPr lang="en-US" sz="2000" u="none" strike="noStrike" baseline="30000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0.9595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39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6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Big data are useful for speed calibration &amp; validation in an Activity-Based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With calibrated VDF curve, the SANDAG experiment showed: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Improved speed validation results on both freeways and arterials; however, the results are not convincing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Slightly deteriorated traffic volume validation results; calibrated VDF from big data sources should be used with caution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793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SANDAG maintains an Activity-Based Model (ABM) for regional plans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 few ABM modeling efforts use big data, including an experiment of using big data in speed calibration &amp; validation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Mixed results from a 2012 base year speed calibration &amp; validation, using INRIX speed data</a:t>
            </a:r>
          </a:p>
          <a:p>
            <a:pPr marL="0" indent="0"/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59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4EE7-6BDF-43BC-937D-9428DAC8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226D-B7B1-44E4-8221-A03BDBBF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43050"/>
            <a:ext cx="9855200" cy="4306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Volume Delay Function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Calibrated Parameters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baseline="-25000" dirty="0"/>
              <a:t>0</a:t>
            </a:r>
            <a:r>
              <a:rPr lang="en-US" sz="1800" dirty="0"/>
              <a:t>: mid-link free flow travel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α</a:t>
            </a:r>
            <a:r>
              <a:rPr lang="en-US" sz="1800" baseline="-25000" dirty="0"/>
              <a:t>1:  </a:t>
            </a:r>
            <a:r>
              <a:rPr lang="en-US" sz="1800" dirty="0"/>
              <a:t>mid-link alpha               </a:t>
            </a:r>
            <a:r>
              <a:rPr lang="el-GR" sz="1800" dirty="0"/>
              <a:t>β</a:t>
            </a:r>
            <a:r>
              <a:rPr lang="en-US" sz="1800" baseline="-25000" dirty="0"/>
              <a:t>1: </a:t>
            </a:r>
            <a:r>
              <a:rPr lang="en-US" sz="1800" dirty="0"/>
              <a:t>mid-link beta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October 2012 INRIX speed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96047-6492-49A8-9823-5228B730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401FA-A3E4-4276-B78F-F7EE3E7B1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943600" cy="23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4EE7-6BDF-43BC-937D-9428DAC8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Calibrations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226D-B7B1-44E4-8221-A03BDBBF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96047-6492-49A8-9823-5228B730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5DB71E-1E82-48B6-A58E-035BF8F91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53168"/>
              </p:ext>
            </p:extLst>
          </p:nvPr>
        </p:nvGraphicFramePr>
        <p:xfrm>
          <a:off x="1066800" y="2543490"/>
          <a:ext cx="4150045" cy="213518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30009">
                  <a:extLst>
                    <a:ext uri="{9D8B030D-6E8A-4147-A177-3AD203B41FA5}">
                      <a16:colId xmlns:a16="http://schemas.microsoft.com/office/drawing/2014/main" val="1243040351"/>
                    </a:ext>
                  </a:extLst>
                </a:gridCol>
                <a:gridCol w="830009">
                  <a:extLst>
                    <a:ext uri="{9D8B030D-6E8A-4147-A177-3AD203B41FA5}">
                      <a16:colId xmlns:a16="http://schemas.microsoft.com/office/drawing/2014/main" val="2973039026"/>
                    </a:ext>
                  </a:extLst>
                </a:gridCol>
                <a:gridCol w="830009">
                  <a:extLst>
                    <a:ext uri="{9D8B030D-6E8A-4147-A177-3AD203B41FA5}">
                      <a16:colId xmlns:a16="http://schemas.microsoft.com/office/drawing/2014/main" val="1976678052"/>
                    </a:ext>
                  </a:extLst>
                </a:gridCol>
                <a:gridCol w="830009">
                  <a:extLst>
                    <a:ext uri="{9D8B030D-6E8A-4147-A177-3AD203B41FA5}">
                      <a16:colId xmlns:a16="http://schemas.microsoft.com/office/drawing/2014/main" val="2891076222"/>
                    </a:ext>
                  </a:extLst>
                </a:gridCol>
                <a:gridCol w="830009">
                  <a:extLst>
                    <a:ext uri="{9D8B030D-6E8A-4147-A177-3AD203B41FA5}">
                      <a16:colId xmlns:a16="http://schemas.microsoft.com/office/drawing/2014/main" val="243831877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Before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effectLst/>
                          <a:latin typeface="+mn-lt"/>
                        </a:rPr>
                        <a:t>After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314204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  <a:latin typeface="+mn-lt"/>
                        </a:rPr>
                        <a:t>α1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  <a:latin typeface="+mn-lt"/>
                        </a:rPr>
                        <a:t>β1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  <a:latin typeface="+mn-lt"/>
                        </a:rPr>
                        <a:t>α1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>
                          <a:effectLst/>
                          <a:latin typeface="+mn-lt"/>
                        </a:rPr>
                        <a:t>β1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042188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1,8,9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039697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2,3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326442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4,5,6,7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341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91A0B5-DF78-4D0B-9794-8373DCC1D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44630"/>
              </p:ext>
            </p:extLst>
          </p:nvPr>
        </p:nvGraphicFramePr>
        <p:xfrm>
          <a:off x="5435600" y="2533965"/>
          <a:ext cx="5232400" cy="36655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47214">
                  <a:extLst>
                    <a:ext uri="{9D8B030D-6E8A-4147-A177-3AD203B41FA5}">
                      <a16:colId xmlns:a16="http://schemas.microsoft.com/office/drawing/2014/main" val="574205840"/>
                    </a:ext>
                  </a:extLst>
                </a:gridCol>
                <a:gridCol w="4785186">
                  <a:extLst>
                    <a:ext uri="{9D8B030D-6E8A-4147-A177-3AD203B41FA5}">
                      <a16:colId xmlns:a16="http://schemas.microsoft.com/office/drawing/2014/main" val="3306343032"/>
                    </a:ext>
                  </a:extLst>
                </a:gridCol>
              </a:tblGrid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Freeway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057156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Prime arterial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6744140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Major arterial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63072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Collector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2973348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Local collector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752759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Rural collector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7928887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</a:rPr>
                        <a:t>Local (non Circulation Element) road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2873083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Freeway connector ramps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4048146"/>
                  </a:ext>
                </a:extLst>
              </a:tr>
              <a:tr h="407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Local ramps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73919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ABC1B9-8C38-436B-AD94-D057BC116ADD}"/>
              </a:ext>
            </a:extLst>
          </p:cNvPr>
          <p:cNvSpPr txBox="1"/>
          <p:nvPr/>
        </p:nvSpPr>
        <p:spPr>
          <a:xfrm>
            <a:off x="990600" y="1828637"/>
            <a:ext cx="2669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VDF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E43EB-351D-4401-842B-8EC1DCA85307}"/>
              </a:ext>
            </a:extLst>
          </p:cNvPr>
          <p:cNvSpPr txBox="1"/>
          <p:nvPr/>
        </p:nvSpPr>
        <p:spPr>
          <a:xfrm>
            <a:off x="5435600" y="1847524"/>
            <a:ext cx="38763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Roadway Function Class</a:t>
            </a:r>
          </a:p>
        </p:txBody>
      </p:sp>
    </p:spTree>
    <p:extLst>
      <p:ext uri="{BB962C8B-B14F-4D97-AF65-F5344CB8AC3E}">
        <p14:creationId xmlns:p14="http://schemas.microsoft.com/office/powerpoint/2010/main" val="37278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62B5-E06A-45CC-8782-1A64C935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Speed vs. Free Flow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27A3-1288-4D93-8A66-A46BDF4D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: free flow travel time was derived from post speed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Post speed and free flow speed are different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Use 6:00-6:15 AM INRIX speed as free flow speed</a:t>
            </a:r>
          </a:p>
          <a:p>
            <a:pPr marL="806450" lvl="1" indent="-457200">
              <a:buFont typeface="Arial" panose="020B0604020202020204" pitchFamily="34" charset="0"/>
              <a:buChar char="•"/>
            </a:pPr>
            <a:r>
              <a:rPr lang="en-US" dirty="0"/>
              <a:t>Free flow speed is 3.5% higher than post speed on freeways</a:t>
            </a:r>
          </a:p>
          <a:p>
            <a:pPr marL="806450" lvl="1" indent="-457200">
              <a:buFont typeface="Arial" panose="020B0604020202020204" pitchFamily="34" charset="0"/>
              <a:buChar char="•"/>
            </a:pPr>
            <a:r>
              <a:rPr lang="en-US" dirty="0"/>
              <a:t>Free flow speed is 10% lower than post speed on other roads</a:t>
            </a:r>
          </a:p>
          <a:p>
            <a:pPr marL="806450" lvl="1" indent="-457200">
              <a:buFont typeface="Arial" panose="020B0604020202020204" pitchFamily="34" charset="0"/>
              <a:buChar char="•"/>
            </a:pPr>
            <a:r>
              <a:rPr lang="en-US" dirty="0"/>
              <a:t>Update T</a:t>
            </a:r>
            <a:r>
              <a:rPr lang="en-US" baseline="-25000" dirty="0"/>
              <a:t>0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8FFA8-189E-4D9A-B47F-20F0ECFD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3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Results-Before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9DAC1-34BA-41D0-A90C-CBCD551A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926258"/>
            <a:ext cx="5010847" cy="3005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4F952-2B3D-49BA-9D66-E42C4102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646" y="1926258"/>
            <a:ext cx="5036633" cy="3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Results-After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13" y="1296461"/>
            <a:ext cx="9855200" cy="44116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6A14C-CB50-43E4-B6E3-B7C39CE4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69" y="1907105"/>
            <a:ext cx="4563956" cy="3316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82BB3-5102-4EEF-9412-E87799C0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902015"/>
            <a:ext cx="4563956" cy="33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Results-Freeway Corridors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45682-1298-4528-B0CE-035A6921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2" y="1868293"/>
            <a:ext cx="5078402" cy="312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C3F11-7F2B-49FA-AC9A-CDD6CD442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724" y="1868293"/>
            <a:ext cx="4850648" cy="31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84-3D3C-4DF5-8B0B-C345D76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Results-Traffic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686-1F86-4ED7-A895-ABD34481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7BB2-10E0-444E-BEA6-8AC8826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B9119-FBF7-4453-BDE2-1963968BB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" y="2160878"/>
            <a:ext cx="4711700" cy="342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50E9F-5626-4832-AABD-6089D7441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49" y="2160878"/>
            <a:ext cx="4992993" cy="34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7516"/>
      </p:ext>
    </p:extLst>
  </p:cSld>
  <p:clrMapOvr>
    <a:masterClrMapping/>
  </p:clrMapOvr>
</p:sld>
</file>

<file path=ppt/theme/theme1.xml><?xml version="1.0" encoding="utf-8"?>
<a:theme xmlns:a="http://schemas.openxmlformats.org/drawingml/2006/main" name="Tech Services Template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C5396D2-02D1-410F-9F0D-73F6F0F10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35981</TotalTime>
  <Words>450</Words>
  <Application>Microsoft Office PowerPoint</Application>
  <PresentationFormat>Widescreen</PresentationFormat>
  <Paragraphs>144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Tech Services Template</vt:lpstr>
      <vt:lpstr>PowerPoint Presentation</vt:lpstr>
      <vt:lpstr>Background</vt:lpstr>
      <vt:lpstr>Methodology</vt:lpstr>
      <vt:lpstr>Parameter Calibrations</vt:lpstr>
      <vt:lpstr>Post Speed vs. Free Flow Speed</vt:lpstr>
      <vt:lpstr>Validation Results-Before</vt:lpstr>
      <vt:lpstr>Validation Results-After</vt:lpstr>
      <vt:lpstr>Validation Results-Freeway Corridors</vt:lpstr>
      <vt:lpstr>Validation Results-Traffic Volumes</vt:lpstr>
      <vt:lpstr>Validation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</dc:title>
  <dc:creator>Major, Ray</dc:creator>
  <cp:keywords/>
  <cp:lastModifiedBy>Sun, Wu</cp:lastModifiedBy>
  <cp:revision>473</cp:revision>
  <cp:lastPrinted>2018-09-18T15:51:42Z</cp:lastPrinted>
  <dcterms:created xsi:type="dcterms:W3CDTF">2017-05-25T15:54:39Z</dcterms:created>
  <dcterms:modified xsi:type="dcterms:W3CDTF">2019-05-28T16:39:38Z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